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73" r:id="rId7"/>
    <p:sldId id="272" r:id="rId8"/>
    <p:sldId id="262" r:id="rId9"/>
    <p:sldId id="275" r:id="rId10"/>
    <p:sldId id="274" r:id="rId11"/>
    <p:sldId id="278" r:id="rId12"/>
    <p:sldId id="277" r:id="rId13"/>
    <p:sldId id="279" r:id="rId14"/>
    <p:sldId id="280" r:id="rId15"/>
    <p:sldId id="281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3C05029-49FF-4C71-9A35-E8A66CDA7547}" type="datetime1">
              <a:rPr lang="es-ES" smtClean="0"/>
              <a:t>25/10/2023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28EEFA9E-C190-4F5C-8394-BD5F1CD55C0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D9FAF403-6288-48A7-9D1B-6DD886599154}" type="datetime1">
              <a:rPr lang="es-ES" smtClean="0"/>
              <a:t>25/10/2023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22289C57-55D7-40A4-A101-E74FAC7A092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688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67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31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666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160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es-ES" sz="3600" spc="150" baseline="0"/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es-ES" sz="16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DEL TÍTULO MAESTRO</a:t>
            </a:r>
          </a:p>
        </p:txBody>
      </p:sp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 elemento gráfico SmartArt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1400" spc="50" baseline="0"/>
            </a:lvl1pPr>
          </a:lstStyle>
          <a:p>
            <a:pPr lvl="0" rtl="0"/>
            <a:r>
              <a:rPr lang="es-ES" noProof="0" dirty="0"/>
              <a:t>Haga clic para modificar los estilos del texto maestro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1400" spc="50" baseline="0"/>
            </a:lvl1pPr>
          </a:lstStyle>
          <a:p>
            <a:pPr lvl="0" rtl="0"/>
            <a:r>
              <a:rPr lang="es-ES" noProof="0" dirty="0"/>
              <a:t>Haga clic para modificar los estilos del texto maestro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1400" spc="50" baseline="0"/>
            </a:lvl1pPr>
          </a:lstStyle>
          <a:p>
            <a:pPr lvl="0" rtl="0"/>
            <a:r>
              <a:rPr lang="es-ES" noProof="0" dirty="0"/>
              <a:t>Haga clic para modificar los estilos del texto maestro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1400" spc="50" baseline="0"/>
            </a:lvl1pPr>
          </a:lstStyle>
          <a:p>
            <a:pPr lvl="0" rtl="0"/>
            <a:r>
              <a:rPr lang="es-ES" noProof="0" dirty="0"/>
              <a:t>Haga clic para modificar los estilos del texto maestro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 dirty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s conteni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s-E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/>
            </a:lvl1pPr>
            <a:lvl2pPr marL="457200" indent="0">
              <a:lnSpc>
                <a:spcPct val="100000"/>
              </a:lnSpc>
              <a:buNone/>
              <a:defRPr lang="es-ES" sz="1400" spc="50" baseline="0"/>
            </a:lvl2pPr>
            <a:lvl3pPr marL="914400" indent="0">
              <a:lnSpc>
                <a:spcPct val="100000"/>
              </a:lnSpc>
              <a:buNone/>
              <a:defRPr lang="es-ES" sz="1400" spc="50" baseline="0"/>
            </a:lvl3pPr>
            <a:lvl4pPr marL="1371600" indent="0">
              <a:lnSpc>
                <a:spcPct val="100000"/>
              </a:lnSpc>
              <a:buNone/>
              <a:defRPr lang="es-ES" sz="1400" spc="50" baseline="0"/>
            </a:lvl4pPr>
            <a:lvl5pPr marL="1828800" indent="0">
              <a:lnSpc>
                <a:spcPct val="100000"/>
              </a:lnSpc>
              <a:buNone/>
              <a:defRPr lang="es-ES" sz="1400" spc="5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s-E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/>
            </a:lvl1pPr>
            <a:lvl2pPr marL="457200" indent="0">
              <a:lnSpc>
                <a:spcPct val="100000"/>
              </a:lnSpc>
              <a:buNone/>
              <a:defRPr lang="es-ES" sz="1400" spc="50" baseline="0"/>
            </a:lvl2pPr>
            <a:lvl3pPr marL="914400" indent="0">
              <a:lnSpc>
                <a:spcPct val="100000"/>
              </a:lnSpc>
              <a:buNone/>
              <a:defRPr lang="es-ES" sz="1400" spc="50" baseline="0"/>
            </a:lvl3pPr>
            <a:lvl4pPr marL="1371600" indent="0">
              <a:lnSpc>
                <a:spcPct val="100000"/>
              </a:lnSpc>
              <a:buNone/>
              <a:defRPr lang="es-ES" sz="1400" spc="50" baseline="0"/>
            </a:lvl4pPr>
            <a:lvl5pPr marL="1828800" indent="0">
              <a:lnSpc>
                <a:spcPct val="100000"/>
              </a:lnSpc>
              <a:buNone/>
              <a:defRPr lang="es-ES" sz="1400" spc="5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s-E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/>
            </a:lvl1pPr>
            <a:lvl2pPr marL="457200" indent="0">
              <a:lnSpc>
                <a:spcPct val="100000"/>
              </a:lnSpc>
              <a:buNone/>
              <a:defRPr lang="es-ES" sz="1400" spc="50" baseline="0"/>
            </a:lvl2pPr>
            <a:lvl3pPr marL="914400" indent="0">
              <a:lnSpc>
                <a:spcPct val="100000"/>
              </a:lnSpc>
              <a:buNone/>
              <a:defRPr lang="es-ES" sz="1400" spc="50" baseline="0"/>
            </a:lvl3pPr>
            <a:lvl4pPr marL="1371600" indent="0">
              <a:lnSpc>
                <a:spcPct val="100000"/>
              </a:lnSpc>
              <a:buNone/>
              <a:defRPr lang="es-ES" sz="1400" spc="50" baseline="0"/>
            </a:lvl4pPr>
            <a:lvl5pPr marL="1828800" indent="0">
              <a:lnSpc>
                <a:spcPct val="100000"/>
              </a:lnSpc>
              <a:buNone/>
              <a:defRPr lang="es-ES" sz="1400" spc="5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s-E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/>
            </a:lvl1pPr>
            <a:lvl2pPr marL="457200" indent="0">
              <a:lnSpc>
                <a:spcPct val="100000"/>
              </a:lnSpc>
              <a:buNone/>
              <a:defRPr lang="es-ES" sz="1400" spc="50" baseline="0"/>
            </a:lvl2pPr>
            <a:lvl3pPr marL="914400" indent="0">
              <a:lnSpc>
                <a:spcPct val="100000"/>
              </a:lnSpc>
              <a:buNone/>
              <a:defRPr lang="es-ES" sz="1400" spc="50" baseline="0"/>
            </a:lvl3pPr>
            <a:lvl4pPr marL="1371600" indent="0">
              <a:lnSpc>
                <a:spcPct val="100000"/>
              </a:lnSpc>
              <a:buNone/>
              <a:defRPr lang="es-ES" sz="1400" spc="50" baseline="0"/>
            </a:lvl4pPr>
            <a:lvl5pPr marL="1828800" indent="0">
              <a:lnSpc>
                <a:spcPct val="100000"/>
              </a:lnSpc>
              <a:buNone/>
              <a:defRPr lang="es-ES" sz="1400" spc="5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s-E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 EL TEXTO MAESTRO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/>
            </a:lvl1pPr>
            <a:lvl2pPr marL="457200" indent="0">
              <a:lnSpc>
                <a:spcPct val="100000"/>
              </a:lnSpc>
              <a:buNone/>
              <a:defRPr lang="es-ES" sz="1400" spc="50" baseline="0"/>
            </a:lvl2pPr>
            <a:lvl3pPr marL="914400" indent="0">
              <a:lnSpc>
                <a:spcPct val="100000"/>
              </a:lnSpc>
              <a:buNone/>
              <a:defRPr lang="es-ES" sz="1400" spc="50" baseline="0"/>
            </a:lvl3pPr>
            <a:lvl4pPr marL="1371600" indent="0">
              <a:lnSpc>
                <a:spcPct val="100000"/>
              </a:lnSpc>
              <a:buNone/>
              <a:defRPr lang="es-ES" sz="1400" spc="50" baseline="0"/>
            </a:lvl4pPr>
            <a:lvl5pPr marL="1828800" indent="0">
              <a:lnSpc>
                <a:spcPct val="100000"/>
              </a:lnSpc>
              <a:buNone/>
              <a:defRPr lang="es-ES" sz="1400" spc="50" baseline="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er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es-ES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es-ES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es-ES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es-ES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es-ES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es-ES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es-ES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es-ES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lto de 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es-ES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es-ES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7" name="Marcador de posición de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 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DEL TÍTULO MAESTRO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tabla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es-ES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lvl="1"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equipo de 8 perso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32" name="Marcador de posición de imagen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62" name="Marcador de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56" name="Marcador de posición de imagen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63" name="Marcador de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33" name="Marcador de posición de imagen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58" name="Marcador de posición de imagen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s-ES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Marcador de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 dirty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 dirty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C2 en moabita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Un análisis estadístico de la estela de Mesa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0177029-F21D-BAEC-AC6D-37948A014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B5DCCAFF-94B2-D42C-E2DC-AF14849DF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D537D8-851A-482A-EF4D-C9EED29E83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1CD1E2F-13B3-E92C-D6DB-6429F8D9C05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528054"/>
            <a:ext cx="5717349" cy="4672634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24742F5-C7BC-286F-9532-9AF913375CC4}"/>
              </a:ext>
            </a:extLst>
          </p:cNvPr>
          <p:cNvSpPr txBox="1"/>
          <p:nvPr/>
        </p:nvSpPr>
        <p:spPr>
          <a:xfrm>
            <a:off x="4610100" y="432831"/>
            <a:ext cx="740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Comparación de </a:t>
            </a:r>
            <a:r>
              <a:rPr lang="es-ES" sz="2800" dirty="0">
                <a:solidFill>
                  <a:schemeClr val="bg1"/>
                </a:solidFill>
              </a:rPr>
              <a:t>frecuencia</a:t>
            </a:r>
            <a:r>
              <a:rPr lang="es-ES" sz="2000" dirty="0">
                <a:solidFill>
                  <a:schemeClr val="bg1"/>
                </a:solidFill>
              </a:rPr>
              <a:t> de letras </a:t>
            </a:r>
            <a:r>
              <a:rPr lang="es-ES" sz="2800" dirty="0">
                <a:solidFill>
                  <a:schemeClr val="bg1"/>
                </a:solidFill>
              </a:rPr>
              <a:t>moabita-hebreo</a:t>
            </a:r>
          </a:p>
        </p:txBody>
      </p:sp>
    </p:spTree>
    <p:extLst>
      <p:ext uri="{BB962C8B-B14F-4D97-AF65-F5344CB8AC3E}">
        <p14:creationId xmlns:p14="http://schemas.microsoft.com/office/powerpoint/2010/main" val="22941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31BA5-D103-F4F4-62CC-5FA3FBE5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56274"/>
            <a:ext cx="5430363" cy="1072726"/>
          </a:xfrm>
        </p:spPr>
        <p:txBody>
          <a:bodyPr/>
          <a:lstStyle/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Conclusión de estudio por letras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5F1BD5-A452-4C55-2331-B52766721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6215" y="3514725"/>
            <a:ext cx="4670148" cy="2964125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Hay gran similitud fonética, pero el hebreo y el moabita no son la misma lengua.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Si no se conociera el alfabeto fenicio, el estudio de frecuencias ayudaría a descifrarlo pero no sería infalible.</a:t>
            </a:r>
          </a:p>
        </p:txBody>
      </p:sp>
    </p:spTree>
    <p:extLst>
      <p:ext uri="{BB962C8B-B14F-4D97-AF65-F5344CB8AC3E}">
        <p14:creationId xmlns:p14="http://schemas.microsoft.com/office/powerpoint/2010/main" val="312267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D415-9B35-D6A5-8E7B-C83AA0F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36525"/>
            <a:ext cx="7943850" cy="739775"/>
          </a:xfrm>
        </p:spPr>
        <p:txBody>
          <a:bodyPr>
            <a:normAutofit/>
          </a:bodyPr>
          <a:lstStyle/>
          <a:p>
            <a:r>
              <a:rPr lang="es-ES" dirty="0"/>
              <a:t>Estudio por palabras: la ley de </a:t>
            </a:r>
            <a:r>
              <a:rPr lang="es-ES" sz="4400" dirty="0" err="1"/>
              <a:t>Zipf</a:t>
            </a:r>
            <a:endParaRPr lang="es-ES" sz="44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65015-127E-1855-2F1D-25BEA470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73D9E-EBD3-29F5-D657-6AD072E3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07ADF-EFD3-A5EF-BB17-CECEFEE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73D7AB-67A2-16AB-CB08-CC753896B8D7}"/>
              </a:ext>
            </a:extLst>
          </p:cNvPr>
          <p:cNvSpPr txBox="1"/>
          <p:nvPr/>
        </p:nvSpPr>
        <p:spPr>
          <a:xfrm>
            <a:off x="266699" y="981074"/>
            <a:ext cx="655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Ordenamos las palabras de un texto por número de apariciones.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frecuencia de aparición de esa palabra es inversamente proporcional a su posición en la lista.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8FEE7C4-E36E-59B4-9B72-0032D43B6E09}"/>
                  </a:ext>
                </a:extLst>
              </p:cNvPr>
              <p:cNvSpPr txBox="1"/>
              <p:nvPr/>
            </p:nvSpPr>
            <p:spPr>
              <a:xfrm>
                <a:off x="1565608" y="2264536"/>
                <a:ext cx="1506097" cy="92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s-E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s-E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32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8FEE7C4-E36E-59B4-9B72-0032D43B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608" y="2264536"/>
                <a:ext cx="1506097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43863FF-A844-C21E-831B-2B2263277D0C}"/>
                  </a:ext>
                </a:extLst>
              </p:cNvPr>
              <p:cNvSpPr txBox="1"/>
              <p:nvPr/>
            </p:nvSpPr>
            <p:spPr>
              <a:xfrm>
                <a:off x="266699" y="3668274"/>
                <a:ext cx="535305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la frecuencia de aparición de la palabra.</a:t>
                </a: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la posición de la palabra en la lista ordenada de más a menos frecuente.</a:t>
                </a: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un parámetro que suele rondar entre 1 y 1,6</a:t>
                </a: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43863FF-A844-C21E-831B-2B226327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3668274"/>
                <a:ext cx="5353050" cy="1754326"/>
              </a:xfrm>
              <a:prstGeom prst="rect">
                <a:avLst/>
              </a:prstGeom>
              <a:blipFill>
                <a:blip r:embed="rId3"/>
                <a:stretch>
                  <a:fillRect l="-1025" t="-2083" b="-4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66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D415-9B35-D6A5-8E7B-C83AA0F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2677"/>
            <a:ext cx="7943850" cy="739775"/>
          </a:xfrm>
        </p:spPr>
        <p:txBody>
          <a:bodyPr>
            <a:normAutofit/>
          </a:bodyPr>
          <a:lstStyle/>
          <a:p>
            <a:r>
              <a:rPr lang="es-ES" dirty="0"/>
              <a:t>Estudio por palabras: la </a:t>
            </a:r>
            <a:r>
              <a:rPr lang="es-ES" sz="4000" dirty="0"/>
              <a:t>ley</a:t>
            </a:r>
            <a:r>
              <a:rPr lang="es-ES" dirty="0"/>
              <a:t> de </a:t>
            </a:r>
            <a:r>
              <a:rPr lang="es-ES" sz="4000" dirty="0" err="1"/>
              <a:t>Zipf</a:t>
            </a:r>
            <a:endParaRPr lang="es-ES" sz="4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765015-127E-1855-2F1D-25BEA470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73D9E-EBD3-29F5-D657-6AD072E3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07ADF-EFD3-A5EF-BB17-CECEFEE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73D7AB-67A2-16AB-CB08-CC753896B8D7}"/>
              </a:ext>
            </a:extLst>
          </p:cNvPr>
          <p:cNvSpPr txBox="1"/>
          <p:nvPr/>
        </p:nvSpPr>
        <p:spPr>
          <a:xfrm>
            <a:off x="266699" y="981074"/>
            <a:ext cx="65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Podemos expresar esta ecuación como una recta si tomamos logaritmos: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8FEE7C4-E36E-59B4-9B72-0032D43B6E09}"/>
                  </a:ext>
                </a:extLst>
              </p:cNvPr>
              <p:cNvSpPr txBox="1"/>
              <p:nvPr/>
            </p:nvSpPr>
            <p:spPr>
              <a:xfrm>
                <a:off x="1755034" y="1703321"/>
                <a:ext cx="2376380" cy="578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8FEE7C4-E36E-59B4-9B72-0032D43B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34" y="1703321"/>
                <a:ext cx="2376380" cy="57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3515B6B6-BEC6-D64C-2402-B37F19B3ED40}"/>
                  </a:ext>
                </a:extLst>
              </p:cNvPr>
              <p:cNvSpPr txBox="1"/>
              <p:nvPr/>
            </p:nvSpPr>
            <p:spPr>
              <a:xfrm>
                <a:off x="1755034" y="2470080"/>
                <a:ext cx="2376380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E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E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s-E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3515B6B6-BEC6-D64C-2402-B37F19B3E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34" y="2470080"/>
                <a:ext cx="2376380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3845D48-EF80-C7A8-5720-02DC2071B075}"/>
                  </a:ext>
                </a:extLst>
              </p:cNvPr>
              <p:cNvSpPr txBox="1"/>
              <p:nvPr/>
            </p:nvSpPr>
            <p:spPr>
              <a:xfrm>
                <a:off x="5638800" y="2967037"/>
                <a:ext cx="2475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s-ES" i="1" smtClean="0">
                          <a:latin typeface="Cambria Math" panose="02040503050406030204" pitchFamily="18" charset="0"/>
                        </a:rPr>
                        <a:t>Escriba aquí la ecuación.</a:t>
                      </a:fl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3845D48-EF80-C7A8-5720-02DC2071B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67037"/>
                <a:ext cx="2475037" cy="276999"/>
              </a:xfrm>
              <a:prstGeom prst="rect">
                <a:avLst/>
              </a:prstGeom>
              <a:blipFill>
                <a:blip r:embed="rId4"/>
                <a:stretch>
                  <a:fillRect l="-1724" t="-4444" r="-1970" b="-3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E38B81A-55DA-AEE0-1116-8881D46A56D8}"/>
                  </a:ext>
                </a:extLst>
              </p:cNvPr>
              <p:cNvSpPr txBox="1"/>
              <p:nvPr/>
            </p:nvSpPr>
            <p:spPr>
              <a:xfrm>
                <a:off x="1426420" y="3397695"/>
                <a:ext cx="30336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func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s-E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E38B81A-55DA-AEE0-1116-8881D46A5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20" y="3397695"/>
                <a:ext cx="3033607" cy="307777"/>
              </a:xfrm>
              <a:prstGeom prst="rect">
                <a:avLst/>
              </a:prstGeom>
              <a:blipFill>
                <a:blip r:embed="rId5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B865721-1D05-4E8F-B1DD-35DD0347C176}"/>
                  </a:ext>
                </a:extLst>
              </p:cNvPr>
              <p:cNvSpPr txBox="1"/>
              <p:nvPr/>
            </p:nvSpPr>
            <p:spPr>
              <a:xfrm>
                <a:off x="583305" y="4213329"/>
                <a:ext cx="4953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dirty="0">
                    <a:solidFill>
                      <a:schemeClr val="bg1"/>
                    </a:solidFill>
                  </a:rPr>
                  <a:t>De este modo, si tomamos los logaritmos de los valores, podemos expresar esta ecuación como una recta de pendiente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B865721-1D05-4E8F-B1DD-35DD0347C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5" y="4213329"/>
                <a:ext cx="4953000" cy="923330"/>
              </a:xfrm>
              <a:prstGeom prst="rect">
                <a:avLst/>
              </a:prstGeom>
              <a:blipFill>
                <a:blip r:embed="rId6"/>
                <a:stretch>
                  <a:fillRect l="-1108" t="-3289" r="-985" b="-92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31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1E422-67A0-B81E-1B3C-C02DABE7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2" y="-85014"/>
            <a:ext cx="8421688" cy="1325563"/>
          </a:xfrm>
        </p:spPr>
        <p:txBody>
          <a:bodyPr>
            <a:normAutofit/>
          </a:bodyPr>
          <a:lstStyle/>
          <a:p>
            <a:r>
              <a:rPr lang="es-ES" dirty="0"/>
              <a:t>Ley de </a:t>
            </a:r>
            <a:r>
              <a:rPr lang="es-ES" dirty="0" err="1"/>
              <a:t>Zipf</a:t>
            </a:r>
            <a:r>
              <a:rPr lang="es-ES" dirty="0"/>
              <a:t> en moabita, hebreo y arameo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6256AED-671D-97BD-20A0-D64CD4A79B75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9711715F-55CF-EB33-D637-3DE4B062977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86848B-5A61-D3DE-60E1-4BF2D835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033CB5F-08FC-5E90-A459-31BE18F37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1877" y="924191"/>
            <a:ext cx="3114674" cy="250480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CBF8F3F1-4262-5F8A-1EB5-8933B00EB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3435" y="3663472"/>
            <a:ext cx="3272345" cy="2640841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2834D1C6-7138-8906-5D52-ADB23178A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750" y="1243012"/>
            <a:ext cx="5429250" cy="4371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1B7042E-9D0B-E097-D016-C0E988EB2405}"/>
                  </a:ext>
                </a:extLst>
              </p:cNvPr>
              <p:cNvSpPr txBox="1"/>
              <p:nvPr/>
            </p:nvSpPr>
            <p:spPr>
              <a:xfrm>
                <a:off x="1111355" y="5635644"/>
                <a:ext cx="3115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Valor del parámetro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=0,49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1B7042E-9D0B-E097-D016-C0E988EB2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55" y="5635644"/>
                <a:ext cx="3115276" cy="369332"/>
              </a:xfrm>
              <a:prstGeom prst="rect">
                <a:avLst/>
              </a:prstGeom>
              <a:blipFill>
                <a:blip r:embed="rId8"/>
                <a:stretch>
                  <a:fillRect l="-1566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6FC7F2A5-3D53-5F90-E7AD-21DD56E28431}"/>
                  </a:ext>
                </a:extLst>
              </p:cNvPr>
              <p:cNvSpPr txBox="1"/>
              <p:nvPr/>
            </p:nvSpPr>
            <p:spPr>
              <a:xfrm>
                <a:off x="10772359" y="2786038"/>
                <a:ext cx="1008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=1,57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6FC7F2A5-3D53-5F90-E7AD-21DD56E2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359" y="2786038"/>
                <a:ext cx="1008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13D9755-9814-2602-0630-242376F01CA3}"/>
                  </a:ext>
                </a:extLst>
              </p:cNvPr>
              <p:cNvSpPr txBox="1"/>
              <p:nvPr/>
            </p:nvSpPr>
            <p:spPr>
              <a:xfrm>
                <a:off x="10856921" y="5635644"/>
                <a:ext cx="1008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=1,18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13D9755-9814-2602-0630-242376F0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921" y="5635644"/>
                <a:ext cx="100899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307A6CC-B257-10D3-FFDB-3E6822FFB24B}"/>
                  </a:ext>
                </a:extLst>
              </p:cNvPr>
              <p:cNvSpPr txBox="1"/>
              <p:nvPr/>
            </p:nvSpPr>
            <p:spPr>
              <a:xfrm>
                <a:off x="483603" y="789212"/>
                <a:ext cx="71198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func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sz="1600" dirty="0">
                    <a:solidFill>
                      <a:schemeClr val="tx1"/>
                    </a:solidFill>
                  </a:rPr>
                  <a:t> Número de apariciones = - a • posición en el rango</a:t>
                </a: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307A6CC-B257-10D3-FFDB-3E6822FFB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03" y="789212"/>
                <a:ext cx="7119832" cy="246221"/>
              </a:xfrm>
              <a:prstGeom prst="rect">
                <a:avLst/>
              </a:prstGeom>
              <a:blipFill>
                <a:blip r:embed="rId11"/>
                <a:stretch>
                  <a:fillRect l="-1284" t="-24390" b="-4878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57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7231BA5-D103-F4F4-62CC-5FA3FBE5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56274"/>
            <a:ext cx="5430363" cy="1072726"/>
          </a:xfrm>
        </p:spPr>
        <p:txBody>
          <a:bodyPr/>
          <a:lstStyle/>
          <a:p>
            <a:pPr algn="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Conclusión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5F1BD5-A452-4C55-2331-B52766721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9400" y="3514725"/>
            <a:ext cx="4896963" cy="2066925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La estela de Mesa cumple la ley de </a:t>
            </a:r>
            <a:r>
              <a:rPr lang="es-ES" sz="2000" dirty="0" err="1"/>
              <a:t>Zipf</a:t>
            </a:r>
            <a:r>
              <a:rPr lang="es-ES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Hay indicios de que no es un texto inventado, cumple leyes generales de la lingüística</a:t>
            </a:r>
          </a:p>
        </p:txBody>
      </p:sp>
    </p:spTree>
    <p:extLst>
      <p:ext uri="{BB962C8B-B14F-4D97-AF65-F5344CB8AC3E}">
        <p14:creationId xmlns:p14="http://schemas.microsoft.com/office/powerpoint/2010/main" val="41676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D415-9B35-D6A5-8E7B-C83AA0F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84175"/>
            <a:ext cx="7943850" cy="739775"/>
          </a:xfrm>
        </p:spPr>
        <p:txBody>
          <a:bodyPr>
            <a:normAutofit/>
          </a:bodyPr>
          <a:lstStyle/>
          <a:p>
            <a:r>
              <a:rPr lang="es-ES" dirty="0"/>
              <a:t>Estudio por palabras: </a:t>
            </a:r>
            <a:r>
              <a:rPr lang="es-ES" sz="4000" dirty="0"/>
              <a:t>Raíces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07ADF-EFD3-A5EF-BB17-CECEFEE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4B8DB7-A498-4EEC-10C7-51D85C00A79C}"/>
              </a:ext>
            </a:extLst>
          </p:cNvPr>
          <p:cNvSpPr txBox="1"/>
          <p:nvPr/>
        </p:nvSpPr>
        <p:spPr>
          <a:xfrm>
            <a:off x="428777" y="1247775"/>
            <a:ext cx="6200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 es una lengua de familia semítica, las raíces son trilíteras.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Por ejemplo, en árabe la raíz </a:t>
            </a:r>
            <a:r>
              <a:rPr lang="es-ES" dirty="0" err="1">
                <a:solidFill>
                  <a:schemeClr val="bg1"/>
                </a:solidFill>
              </a:rPr>
              <a:t>sh</a:t>
            </a:r>
            <a:r>
              <a:rPr lang="es-ES" dirty="0">
                <a:solidFill>
                  <a:schemeClr val="bg1"/>
                </a:solidFill>
              </a:rPr>
              <a:t> – k - r:</a:t>
            </a:r>
          </a:p>
        </p:txBody>
      </p:sp>
    </p:spTree>
    <p:extLst>
      <p:ext uri="{BB962C8B-B14F-4D97-AF65-F5344CB8AC3E}">
        <p14:creationId xmlns:p14="http://schemas.microsoft.com/office/powerpoint/2010/main" val="26640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D415-9B35-D6A5-8E7B-C83AA0F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84175"/>
            <a:ext cx="7943850" cy="739775"/>
          </a:xfrm>
        </p:spPr>
        <p:txBody>
          <a:bodyPr>
            <a:normAutofit/>
          </a:bodyPr>
          <a:lstStyle/>
          <a:p>
            <a:r>
              <a:rPr lang="es-ES" dirty="0"/>
              <a:t>Estudio por palabras: </a:t>
            </a:r>
            <a:r>
              <a:rPr lang="es-ES" sz="4000" dirty="0"/>
              <a:t>Raíces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07ADF-EFD3-A5EF-BB17-CECEFEE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4B8DB7-A498-4EEC-10C7-51D85C00A79C}"/>
              </a:ext>
            </a:extLst>
          </p:cNvPr>
          <p:cNvSpPr txBox="1"/>
          <p:nvPr/>
        </p:nvSpPr>
        <p:spPr>
          <a:xfrm>
            <a:off x="428777" y="1247775"/>
            <a:ext cx="6200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 es una lengua de familia semítica, las raíces son trilíteras.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Por ejemplo, en árabe la raíz </a:t>
            </a:r>
            <a:r>
              <a:rPr lang="es-ES" dirty="0" err="1">
                <a:solidFill>
                  <a:schemeClr val="bg1"/>
                </a:solidFill>
              </a:rPr>
              <a:t>sh</a:t>
            </a:r>
            <a:r>
              <a:rPr lang="es-ES" dirty="0">
                <a:solidFill>
                  <a:schemeClr val="bg1"/>
                </a:solidFill>
              </a:rPr>
              <a:t> – k - 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55CE85-2DF0-3A11-935B-075ADDE772FC}"/>
              </a:ext>
            </a:extLst>
          </p:cNvPr>
          <p:cNvSpPr txBox="1"/>
          <p:nvPr/>
        </p:nvSpPr>
        <p:spPr>
          <a:xfrm>
            <a:off x="664594" y="2662574"/>
            <a:ext cx="375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shukran</a:t>
            </a:r>
            <a:r>
              <a:rPr lang="es-ES" dirty="0">
                <a:solidFill>
                  <a:schemeClr val="bg1"/>
                </a:solidFill>
              </a:rPr>
              <a:t> significa </a:t>
            </a:r>
            <a:r>
              <a:rPr lang="es-ES" sz="2800" dirty="0">
                <a:solidFill>
                  <a:schemeClr val="bg1"/>
                </a:solidFill>
              </a:rPr>
              <a:t>gracias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23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D415-9B35-D6A5-8E7B-C83AA0F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84175"/>
            <a:ext cx="7943850" cy="739775"/>
          </a:xfrm>
        </p:spPr>
        <p:txBody>
          <a:bodyPr>
            <a:normAutofit/>
          </a:bodyPr>
          <a:lstStyle/>
          <a:p>
            <a:r>
              <a:rPr lang="es-ES" dirty="0"/>
              <a:t>Estudio por palabras: </a:t>
            </a:r>
            <a:r>
              <a:rPr lang="es-ES" sz="4000" dirty="0"/>
              <a:t>Raíces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07ADF-EFD3-A5EF-BB17-CECEFEE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4B8DB7-A498-4EEC-10C7-51D85C00A79C}"/>
              </a:ext>
            </a:extLst>
          </p:cNvPr>
          <p:cNvSpPr txBox="1"/>
          <p:nvPr/>
        </p:nvSpPr>
        <p:spPr>
          <a:xfrm>
            <a:off x="428777" y="1247775"/>
            <a:ext cx="6200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 es una lengua de familia semítica, las raíces son trilíteras.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Por ejemplo, en árabe la raíz </a:t>
            </a:r>
            <a:r>
              <a:rPr lang="es-ES" dirty="0" err="1">
                <a:solidFill>
                  <a:schemeClr val="bg1"/>
                </a:solidFill>
              </a:rPr>
              <a:t>sh</a:t>
            </a:r>
            <a:r>
              <a:rPr lang="es-ES" dirty="0">
                <a:solidFill>
                  <a:schemeClr val="bg1"/>
                </a:solidFill>
              </a:rPr>
              <a:t> – k - 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55CE85-2DF0-3A11-935B-075ADDE772FC}"/>
              </a:ext>
            </a:extLst>
          </p:cNvPr>
          <p:cNvSpPr txBox="1"/>
          <p:nvPr/>
        </p:nvSpPr>
        <p:spPr>
          <a:xfrm>
            <a:off x="664594" y="2662574"/>
            <a:ext cx="375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shukran</a:t>
            </a:r>
            <a:r>
              <a:rPr lang="es-ES" dirty="0">
                <a:solidFill>
                  <a:schemeClr val="bg1"/>
                </a:solidFill>
              </a:rPr>
              <a:t> significa </a:t>
            </a:r>
            <a:r>
              <a:rPr lang="es-ES" sz="2800" dirty="0">
                <a:solidFill>
                  <a:schemeClr val="bg1"/>
                </a:solidFill>
              </a:rPr>
              <a:t>gracias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D23E03-AD3F-46F9-214A-D68A0F4AC5F8}"/>
              </a:ext>
            </a:extLst>
          </p:cNvPr>
          <p:cNvSpPr txBox="1"/>
          <p:nvPr/>
        </p:nvSpPr>
        <p:spPr>
          <a:xfrm>
            <a:off x="664594" y="3410597"/>
            <a:ext cx="4448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shakara</a:t>
            </a:r>
            <a:r>
              <a:rPr lang="es-ES" dirty="0">
                <a:solidFill>
                  <a:schemeClr val="bg1"/>
                </a:solidFill>
              </a:rPr>
              <a:t> significa </a:t>
            </a:r>
            <a:r>
              <a:rPr lang="es-ES" sz="2800" dirty="0">
                <a:solidFill>
                  <a:schemeClr val="bg1"/>
                </a:solidFill>
              </a:rPr>
              <a:t>él agradeció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0396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D415-9B35-D6A5-8E7B-C83AA0FA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84175"/>
            <a:ext cx="7943850" cy="739775"/>
          </a:xfrm>
        </p:spPr>
        <p:txBody>
          <a:bodyPr>
            <a:normAutofit/>
          </a:bodyPr>
          <a:lstStyle/>
          <a:p>
            <a:r>
              <a:rPr lang="es-ES" dirty="0"/>
              <a:t>Estudio por palabras: </a:t>
            </a:r>
            <a:r>
              <a:rPr lang="es-ES" sz="4000" dirty="0"/>
              <a:t>Raíces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E07ADF-EFD3-A5EF-BB17-CECEFEEA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4B8DB7-A498-4EEC-10C7-51D85C00A79C}"/>
              </a:ext>
            </a:extLst>
          </p:cNvPr>
          <p:cNvSpPr txBox="1"/>
          <p:nvPr/>
        </p:nvSpPr>
        <p:spPr>
          <a:xfrm>
            <a:off x="428777" y="1247775"/>
            <a:ext cx="6200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 es una lengua de familia semítica, las raíces son trilíteras.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Por ejemplo, en árabe la raíz </a:t>
            </a:r>
            <a:r>
              <a:rPr lang="es-ES" dirty="0" err="1">
                <a:solidFill>
                  <a:schemeClr val="bg1"/>
                </a:solidFill>
              </a:rPr>
              <a:t>sh</a:t>
            </a:r>
            <a:r>
              <a:rPr lang="es-ES" dirty="0">
                <a:solidFill>
                  <a:schemeClr val="bg1"/>
                </a:solidFill>
              </a:rPr>
              <a:t> – k - 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55CE85-2DF0-3A11-935B-075ADDE772FC}"/>
              </a:ext>
            </a:extLst>
          </p:cNvPr>
          <p:cNvSpPr txBox="1"/>
          <p:nvPr/>
        </p:nvSpPr>
        <p:spPr>
          <a:xfrm>
            <a:off x="664594" y="2662574"/>
            <a:ext cx="375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shukran</a:t>
            </a:r>
            <a:r>
              <a:rPr lang="es-ES" dirty="0">
                <a:solidFill>
                  <a:schemeClr val="bg1"/>
                </a:solidFill>
              </a:rPr>
              <a:t> significa </a:t>
            </a:r>
            <a:r>
              <a:rPr lang="es-ES" sz="2800" dirty="0">
                <a:solidFill>
                  <a:schemeClr val="bg1"/>
                </a:solidFill>
              </a:rPr>
              <a:t>gracias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D23E03-AD3F-46F9-214A-D68A0F4AC5F8}"/>
              </a:ext>
            </a:extLst>
          </p:cNvPr>
          <p:cNvSpPr txBox="1"/>
          <p:nvPr/>
        </p:nvSpPr>
        <p:spPr>
          <a:xfrm>
            <a:off x="664594" y="3410597"/>
            <a:ext cx="4448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shakara</a:t>
            </a:r>
            <a:r>
              <a:rPr lang="es-ES" dirty="0">
                <a:solidFill>
                  <a:schemeClr val="bg1"/>
                </a:solidFill>
              </a:rPr>
              <a:t> significa </a:t>
            </a:r>
            <a:r>
              <a:rPr lang="es-ES" sz="2800" dirty="0">
                <a:solidFill>
                  <a:schemeClr val="bg1"/>
                </a:solidFill>
              </a:rPr>
              <a:t>él agradeció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9" descr="Una persona con el cabello largo&#10;&#10;Descripción generada automáticamente">
            <a:extLst>
              <a:ext uri="{FF2B5EF4-FFF2-40B4-BE49-F238E27FC236}">
                <a16:creationId xmlns:a16="http://schemas.microsoft.com/office/drawing/2014/main" id="{4D88D85D-0D56-17ED-76E1-0DDFE3830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4" y="4008720"/>
            <a:ext cx="1855358" cy="16946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C399075-3D84-398F-6D10-3CF643FF9C93}"/>
              </a:ext>
            </a:extLst>
          </p:cNvPr>
          <p:cNvSpPr txBox="1"/>
          <p:nvPr/>
        </p:nvSpPr>
        <p:spPr>
          <a:xfrm>
            <a:off x="2542837" y="4594423"/>
            <a:ext cx="4448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significa </a:t>
            </a:r>
            <a:r>
              <a:rPr lang="es-ES" sz="2800" dirty="0">
                <a:solidFill>
                  <a:schemeClr val="bg1"/>
                </a:solidFill>
              </a:rPr>
              <a:t>agradecida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7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71" y="5110399"/>
            <a:ext cx="5192034" cy="1245950"/>
          </a:xfrm>
        </p:spPr>
        <p:txBody>
          <a:bodyPr rtlCol="0">
            <a:normAutofit fontScale="90000"/>
          </a:bodyPr>
          <a:lstStyle>
            <a:defPPr>
              <a:defRPr lang="es-ES"/>
            </a:defPPr>
          </a:lstStyle>
          <a:p>
            <a:r>
              <a:rPr lang="es-ES" sz="1100" dirty="0"/>
              <a:t>Charles </a:t>
            </a:r>
            <a:r>
              <a:rPr lang="es-ES" sz="1100" dirty="0" err="1"/>
              <a:t>Simon</a:t>
            </a:r>
            <a:r>
              <a:rPr lang="es-ES" sz="1100" dirty="0"/>
              <a:t> </a:t>
            </a:r>
            <a:r>
              <a:rPr lang="es-ES" sz="3100" dirty="0"/>
              <a:t>Clermont-</a:t>
            </a:r>
            <a:r>
              <a:rPr lang="es-ES" sz="3100" dirty="0" err="1"/>
              <a:t>Ganneau</a:t>
            </a:r>
            <a:br>
              <a:rPr lang="es-ES" sz="2800" b="1" dirty="0"/>
            </a:br>
            <a:br>
              <a:rPr lang="es-ES" sz="2800" dirty="0"/>
            </a:br>
            <a:r>
              <a:rPr lang="es-ES" dirty="0"/>
              <a:t>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A49DFD55-3C28-40EF-9E31-A92D2E4017FF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7" name="Marcador de contenido 4" descr="Foto en blanco y negro de un hombre con sombrero&#10;&#10;Descripción generada automáticamente">
            <a:extLst>
              <a:ext uri="{FF2B5EF4-FFF2-40B4-BE49-F238E27FC236}">
                <a16:creationId xmlns:a16="http://schemas.microsoft.com/office/drawing/2014/main" id="{22829691-E1A1-6E0F-BDC7-08D895E5B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29" y="592648"/>
            <a:ext cx="3230881" cy="44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BC2C3E2D-A4E9-B5A9-EE52-E64F1FB6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981" y="458133"/>
            <a:ext cx="6696075" cy="619125"/>
          </a:xfrm>
        </p:spPr>
        <p:txBody>
          <a:bodyPr/>
          <a:lstStyle/>
          <a:p>
            <a:r>
              <a:rPr lang="es-ES" dirty="0"/>
              <a:t>Nubes de palabras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816A3-97D5-1BE7-52F9-4E5B037A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50F550C2-CE36-B917-23D8-54CAB594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31" y="913324"/>
            <a:ext cx="5968244" cy="310580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D46A724-0AD2-DA12-FAED-5EA0EF2EE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984499"/>
            <a:ext cx="5968245" cy="310580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B337CC5-BAA8-B106-B845-50A40FABAFBC}"/>
              </a:ext>
            </a:extLst>
          </p:cNvPr>
          <p:cNvSpPr txBox="1"/>
          <p:nvPr/>
        </p:nvSpPr>
        <p:spPr>
          <a:xfrm>
            <a:off x="8731453" y="2645945"/>
            <a:ext cx="332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Nube de palabras: raíces en hebreo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7616-31E3-9DD7-BEB1-B82828551D01}"/>
              </a:ext>
            </a:extLst>
          </p:cNvPr>
          <p:cNvSpPr txBox="1"/>
          <p:nvPr/>
        </p:nvSpPr>
        <p:spPr>
          <a:xfrm>
            <a:off x="127755" y="4019129"/>
            <a:ext cx="283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Nube de palabras en moabita</a:t>
            </a:r>
          </a:p>
        </p:txBody>
      </p:sp>
    </p:spTree>
    <p:extLst>
      <p:ext uri="{BB962C8B-B14F-4D97-AF65-F5344CB8AC3E}">
        <p14:creationId xmlns:p14="http://schemas.microsoft.com/office/powerpoint/2010/main" val="2681782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F1B0312-9AD2-0EF2-6C29-1886E761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518430"/>
            <a:ext cx="5895975" cy="796528"/>
          </a:xfrm>
        </p:spPr>
        <p:txBody>
          <a:bodyPr>
            <a:normAutofit fontScale="90000"/>
          </a:bodyPr>
          <a:lstStyle/>
          <a:p>
            <a:r>
              <a:rPr lang="es-ES" dirty="0"/>
              <a:t>Problema: Los </a:t>
            </a:r>
            <a:r>
              <a:rPr lang="es-ES" sz="4800" dirty="0"/>
              <a:t>enclíticos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7339545-888A-7803-67B2-C36A0C96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016" y="1628266"/>
            <a:ext cx="5214983" cy="2616987"/>
          </a:xfrm>
        </p:spPr>
        <p:txBody>
          <a:bodyPr>
            <a:normAutofit/>
          </a:bodyPr>
          <a:lstStyle/>
          <a:p>
            <a:pPr algn="r"/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En lenguas semíticas, las conjunciones (y), las preposiciones (a, con), los posesivos (mío, tuyo…), etc. son enclíticos.</a:t>
            </a:r>
          </a:p>
          <a:p>
            <a:pPr algn="r"/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También hay marcas de género y número.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1B5B18-0EE1-B1AD-AEAE-A3C6BA61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5F57EE0-CD07-9760-455D-02D3D33A0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7130" y="1628266"/>
            <a:ext cx="49053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05E28A7-BBF6-9F12-DC72-77497134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3265" y="482025"/>
            <a:ext cx="4941771" cy="1122202"/>
          </a:xfrm>
        </p:spPr>
        <p:txBody>
          <a:bodyPr/>
          <a:lstStyle/>
          <a:p>
            <a:pPr algn="r"/>
            <a:r>
              <a:rPr lang="es-ES" sz="3200" dirty="0"/>
              <a:t>Inicio de palabras más comunes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4FCE-C27E-B8C0-43D4-BD664E072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10" name="Imagen 9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1F71A34A-E95B-C4B8-AA96-C1AF50CD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5" y="4253615"/>
            <a:ext cx="1099352" cy="1708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E39425-FDB1-C1B7-D78D-BE7E43C1A192}"/>
              </a:ext>
            </a:extLst>
          </p:cNvPr>
          <p:cNvSpPr txBox="1"/>
          <p:nvPr/>
        </p:nvSpPr>
        <p:spPr>
          <a:xfrm>
            <a:off x="1047565" y="3719744"/>
            <a:ext cx="319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Letras de inicio más comunes:</a:t>
            </a:r>
          </a:p>
        </p:txBody>
      </p:sp>
    </p:spTree>
    <p:extLst>
      <p:ext uri="{BB962C8B-B14F-4D97-AF65-F5344CB8AC3E}">
        <p14:creationId xmlns:p14="http://schemas.microsoft.com/office/powerpoint/2010/main" val="214875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05E28A7-BBF6-9F12-DC72-77497134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3265" y="482025"/>
            <a:ext cx="4941771" cy="1122202"/>
          </a:xfrm>
        </p:spPr>
        <p:txBody>
          <a:bodyPr/>
          <a:lstStyle/>
          <a:p>
            <a:pPr algn="r"/>
            <a:r>
              <a:rPr lang="es-ES" sz="3200" dirty="0"/>
              <a:t>Inicio de palabras más comunes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4FCE-C27E-B8C0-43D4-BD664E072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10" name="Imagen 9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1F71A34A-E95B-C4B8-AA96-C1AF50CD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5" y="4253615"/>
            <a:ext cx="1099352" cy="1708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E39425-FDB1-C1B7-D78D-BE7E43C1A192}"/>
              </a:ext>
            </a:extLst>
          </p:cNvPr>
          <p:cNvSpPr txBox="1"/>
          <p:nvPr/>
        </p:nvSpPr>
        <p:spPr>
          <a:xfrm>
            <a:off x="1047565" y="3719744"/>
            <a:ext cx="319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Letras de inicio más comunes: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3A801D-1709-BA20-96EC-6582EDC9512C}"/>
              </a:ext>
            </a:extLst>
          </p:cNvPr>
          <p:cNvSpPr txBox="1"/>
          <p:nvPr/>
        </p:nvSpPr>
        <p:spPr>
          <a:xfrm>
            <a:off x="6533965" y="4089076"/>
            <a:ext cx="54810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rgbClr val="000000"/>
                </a:solidFill>
                <a:effectLst/>
                <a:latin typeface="+mj-lt"/>
              </a:rPr>
              <a:t>w: Es la conjunción ‘y’ en hebreo y en árabe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s-ES" b="0" dirty="0">
                <a:solidFill>
                  <a:srgbClr val="000000"/>
                </a:solidFill>
                <a:effectLst/>
                <a:latin typeface="+mj-lt"/>
              </a:rPr>
              <a:t>b: Significa 'con' tanto en hebreo como en árabe.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s-ES" b="0" dirty="0">
                <a:solidFill>
                  <a:srgbClr val="000000"/>
                </a:solidFill>
                <a:effectLst/>
                <a:latin typeface="+mj-lt"/>
              </a:rPr>
              <a:t>h: Es el artículo en hebreo.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05387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05E28A7-BBF6-9F12-DC72-77497134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211" y="542969"/>
            <a:ext cx="6811577" cy="739793"/>
          </a:xfrm>
        </p:spPr>
        <p:txBody>
          <a:bodyPr>
            <a:normAutofit/>
          </a:bodyPr>
          <a:lstStyle/>
          <a:p>
            <a:pPr algn="r"/>
            <a:r>
              <a:rPr lang="es-ES" sz="3200" dirty="0"/>
              <a:t>Letras de Inicio más comunes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4FCE-C27E-B8C0-43D4-BD664E07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116F1F8-2431-6DAE-58CE-9FDE741AA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211" y="1628806"/>
            <a:ext cx="7219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05E28A7-BBF6-9F12-DC72-77497134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5615" y="917030"/>
            <a:ext cx="4113911" cy="609928"/>
          </a:xfrm>
        </p:spPr>
        <p:txBody>
          <a:bodyPr/>
          <a:lstStyle/>
          <a:p>
            <a:pPr algn="r"/>
            <a:r>
              <a:rPr lang="es-ES" sz="3200" dirty="0"/>
              <a:t>Final de palabra más común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4FCE-C27E-B8C0-43D4-BD664E072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25</a:t>
            </a:fld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E39425-FDB1-C1B7-D78D-BE7E43C1A192}"/>
              </a:ext>
            </a:extLst>
          </p:cNvPr>
          <p:cNvSpPr txBox="1"/>
          <p:nvPr/>
        </p:nvSpPr>
        <p:spPr>
          <a:xfrm>
            <a:off x="1047565" y="3719744"/>
            <a:ext cx="311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Letras de final más comunes: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9DA6309E-1B1F-3467-395F-BB24C041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5" y="4347288"/>
            <a:ext cx="1188823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2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05E28A7-BBF6-9F12-DC72-77497134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5615" y="917030"/>
            <a:ext cx="4113911" cy="609928"/>
          </a:xfrm>
        </p:spPr>
        <p:txBody>
          <a:bodyPr/>
          <a:lstStyle/>
          <a:p>
            <a:pPr algn="r"/>
            <a:r>
              <a:rPr lang="es-ES" sz="3200" dirty="0"/>
              <a:t>Final de palabra más común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4FCE-C27E-B8C0-43D4-BD664E072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26</a:t>
            </a:fld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E39425-FDB1-C1B7-D78D-BE7E43C1A192}"/>
              </a:ext>
            </a:extLst>
          </p:cNvPr>
          <p:cNvSpPr txBox="1"/>
          <p:nvPr/>
        </p:nvSpPr>
        <p:spPr>
          <a:xfrm>
            <a:off x="1047565" y="3719744"/>
            <a:ext cx="311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Letras de final más comunes:</a:t>
            </a:r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9DA6309E-1B1F-3467-395F-BB24C041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5" y="4347288"/>
            <a:ext cx="1188823" cy="16079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DE9746-8686-EF62-380F-F4F5E5C985BE}"/>
              </a:ext>
            </a:extLst>
          </p:cNvPr>
          <p:cNvSpPr txBox="1"/>
          <p:nvPr/>
        </p:nvSpPr>
        <p:spPr>
          <a:xfrm>
            <a:off x="5754950" y="4089076"/>
            <a:ext cx="61300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000000"/>
                </a:solidFill>
                <a:effectLst/>
              </a:rPr>
              <a:t>y: pronombre posesivo de primera persona (mío) en árabe y hebreo.</a:t>
            </a:r>
          </a:p>
          <a:p>
            <a:endParaRPr lang="es-ES" b="0" dirty="0">
              <a:solidFill>
                <a:srgbClr val="000000"/>
              </a:solidFill>
              <a:effectLst/>
            </a:endParaRPr>
          </a:p>
          <a:p>
            <a:r>
              <a:rPr lang="es-ES" b="0" dirty="0">
                <a:solidFill>
                  <a:srgbClr val="000000"/>
                </a:solidFill>
                <a:effectLst/>
              </a:rPr>
              <a:t>t: marca del femenino en todas las lenguas de la </a:t>
            </a:r>
            <a:r>
              <a:rPr lang="es-ES" b="0" dirty="0" err="1">
                <a:solidFill>
                  <a:srgbClr val="000000"/>
                </a:solidFill>
                <a:effectLst/>
              </a:rPr>
              <a:t>macrofamila</a:t>
            </a:r>
            <a:r>
              <a:rPr lang="es-ES" b="0" dirty="0">
                <a:solidFill>
                  <a:srgbClr val="000000"/>
                </a:solidFill>
                <a:effectLst/>
              </a:rPr>
              <a:t> afroasiática.</a:t>
            </a:r>
          </a:p>
          <a:p>
            <a:endParaRPr lang="es-ES" b="0" dirty="0">
              <a:solidFill>
                <a:srgbClr val="000000"/>
              </a:solidFill>
              <a:effectLst/>
            </a:endParaRPr>
          </a:p>
          <a:p>
            <a:r>
              <a:rPr lang="es-ES" b="0" dirty="0">
                <a:solidFill>
                  <a:srgbClr val="000000"/>
                </a:solidFill>
                <a:effectLst/>
              </a:rPr>
              <a:t>h: pronombre posesivo de tercera persona (su) en árabe y hebreo.</a:t>
            </a:r>
          </a:p>
        </p:txBody>
      </p:sp>
    </p:spTree>
    <p:extLst>
      <p:ext uri="{BB962C8B-B14F-4D97-AF65-F5344CB8AC3E}">
        <p14:creationId xmlns:p14="http://schemas.microsoft.com/office/powerpoint/2010/main" val="156388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05E28A7-BBF6-9F12-DC72-77497134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3" y="330027"/>
            <a:ext cx="7803195" cy="739793"/>
          </a:xfrm>
        </p:spPr>
        <p:txBody>
          <a:bodyPr>
            <a:normAutofit fontScale="90000"/>
          </a:bodyPr>
          <a:lstStyle/>
          <a:p>
            <a:pPr algn="r"/>
            <a:r>
              <a:rPr lang="es-ES" sz="3200" dirty="0"/>
              <a:t>Letras de Inicio y final más comunes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4FCE-C27E-B8C0-43D4-BD664E07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4E0DE6B-5F41-24EE-549A-39687A50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405" y="1190625"/>
            <a:ext cx="67056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F1B0312-9AD2-0EF2-6C29-1886E761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42" y="305366"/>
            <a:ext cx="8027958" cy="796528"/>
          </a:xfrm>
        </p:spPr>
        <p:txBody>
          <a:bodyPr>
            <a:normAutofit fontScale="90000"/>
          </a:bodyPr>
          <a:lstStyle/>
          <a:p>
            <a:r>
              <a:rPr lang="es-ES" dirty="0"/>
              <a:t>Raíces de palabras </a:t>
            </a:r>
            <a:r>
              <a:rPr lang="es-ES" sz="4000" dirty="0"/>
              <a:t>sin enclíticos</a:t>
            </a:r>
            <a:r>
              <a:rPr lang="es-ES" dirty="0"/>
              <a:t> más comunes en lenguas semíticas</a:t>
            </a:r>
            <a:endParaRPr lang="es-ES" sz="48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1B5B18-0EE1-B1AD-AEAE-A3C6BA61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B0830C9-B4E6-073F-E62C-C569A4CB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42" y="1466850"/>
            <a:ext cx="5513358" cy="4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14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BC2C3E2D-A4E9-B5A9-EE52-E64F1FB6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981" y="458133"/>
            <a:ext cx="6696075" cy="619125"/>
          </a:xfrm>
        </p:spPr>
        <p:txBody>
          <a:bodyPr/>
          <a:lstStyle/>
          <a:p>
            <a:r>
              <a:rPr lang="es-ES" dirty="0"/>
              <a:t>Nubes de palabras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816A3-97D5-1BE7-52F9-4E5B037A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50F550C2-CE36-B917-23D8-54CAB594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31" y="913324"/>
            <a:ext cx="5968244" cy="310580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D46A724-0AD2-DA12-FAED-5EA0EF2EE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984499"/>
            <a:ext cx="5968245" cy="310580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B337CC5-BAA8-B106-B845-50A40FABAFBC}"/>
              </a:ext>
            </a:extLst>
          </p:cNvPr>
          <p:cNvSpPr txBox="1"/>
          <p:nvPr/>
        </p:nvSpPr>
        <p:spPr>
          <a:xfrm>
            <a:off x="8731453" y="2645945"/>
            <a:ext cx="332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Nube de palabras: raíces en hebreo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7616-31E3-9DD7-BEB1-B82828551D01}"/>
              </a:ext>
            </a:extLst>
          </p:cNvPr>
          <p:cNvSpPr txBox="1"/>
          <p:nvPr/>
        </p:nvSpPr>
        <p:spPr>
          <a:xfrm>
            <a:off x="127755" y="4019129"/>
            <a:ext cx="283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Nube de palabras en moabita</a:t>
            </a:r>
          </a:p>
        </p:txBody>
      </p:sp>
    </p:spTree>
    <p:extLst>
      <p:ext uri="{BB962C8B-B14F-4D97-AF65-F5344CB8AC3E}">
        <p14:creationId xmlns:p14="http://schemas.microsoft.com/office/powerpoint/2010/main" val="360716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A49DFD55-3C28-40EF-9E31-A92D2E4017FF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CD029F0-4560-484D-64E5-4C0399DE930A}"/>
              </a:ext>
            </a:extLst>
          </p:cNvPr>
          <p:cNvSpPr txBox="1">
            <a:spLocks/>
          </p:cNvSpPr>
          <p:nvPr/>
        </p:nvSpPr>
        <p:spPr>
          <a:xfrm>
            <a:off x="4044949" y="592566"/>
            <a:ext cx="5521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700" dirty="0"/>
              <a:t>Estela de </a:t>
            </a:r>
            <a:r>
              <a:rPr lang="es-ES" sz="6000" dirty="0"/>
              <a:t>Mesa</a:t>
            </a:r>
            <a:br>
              <a:rPr lang="es-ES" sz="6000" b="1" dirty="0"/>
            </a:br>
            <a:endParaRPr lang="es-ES" sz="6000" dirty="0"/>
          </a:p>
        </p:txBody>
      </p:sp>
      <p:pic>
        <p:nvPicPr>
          <p:cNvPr id="8" name="Imagen 7" descr="Imagen que contiene puerta, lado, viejo, tabla&#10;&#10;Descripción generada automáticamente">
            <a:extLst>
              <a:ext uri="{FF2B5EF4-FFF2-40B4-BE49-F238E27FC236}">
                <a16:creationId xmlns:a16="http://schemas.microsoft.com/office/drawing/2014/main" id="{B3113CEE-1A22-F9B1-3F03-802607DD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592566"/>
            <a:ext cx="3479799" cy="53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BC2C3E2D-A4E9-B5A9-EE52-E64F1FB6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981" y="458133"/>
            <a:ext cx="6696075" cy="619125"/>
          </a:xfrm>
        </p:spPr>
        <p:txBody>
          <a:bodyPr/>
          <a:lstStyle/>
          <a:p>
            <a:r>
              <a:rPr lang="es-ES" dirty="0"/>
              <a:t>Nubes de palabras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816A3-97D5-1BE7-52F9-4E5B037A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DD46A724-0AD2-DA12-FAED-5EA0EF2E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984499"/>
            <a:ext cx="5968245" cy="310580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B337CC5-BAA8-B106-B845-50A40FABAFBC}"/>
              </a:ext>
            </a:extLst>
          </p:cNvPr>
          <p:cNvSpPr txBox="1"/>
          <p:nvPr/>
        </p:nvSpPr>
        <p:spPr>
          <a:xfrm>
            <a:off x="8731453" y="2645945"/>
            <a:ext cx="332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Nube de palabras: raíces en hebreo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4A77616-31E3-9DD7-BEB1-B82828551D01}"/>
              </a:ext>
            </a:extLst>
          </p:cNvPr>
          <p:cNvSpPr txBox="1"/>
          <p:nvPr/>
        </p:nvSpPr>
        <p:spPr>
          <a:xfrm>
            <a:off x="127755" y="4019129"/>
            <a:ext cx="283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Nube de palabras en moabita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F1FB9C3-F4EA-6E6F-6F8C-0B0245F44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55" y="913324"/>
            <a:ext cx="5968245" cy="31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27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AF630D-2673-1BEE-FB91-B9218A7D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31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AE32F1-86FD-D11F-F4A7-0BB2233B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3136" y="1020932"/>
            <a:ext cx="7168864" cy="47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AF630D-2673-1BEE-FB91-B9218A7D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32</a:t>
            </a:fld>
            <a:endParaRPr lang="es-E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20C1B01-5672-DC0A-75C7-50DD2A021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3438" y="718953"/>
            <a:ext cx="6862440" cy="57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1DE939C-A257-3D75-85F1-D2795FD45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9957" y="1193267"/>
            <a:ext cx="4941771" cy="1122202"/>
          </a:xfrm>
        </p:spPr>
        <p:txBody>
          <a:bodyPr/>
          <a:lstStyle/>
          <a:p>
            <a:r>
              <a:rPr lang="es-ES" dirty="0">
                <a:highlight>
                  <a:srgbClr val="FFFFFF"/>
                </a:highlight>
              </a:rPr>
              <a:t>Conclusiones: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C102946A-C228-9A61-63BB-4E300927C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9958" y="2346479"/>
            <a:ext cx="4941770" cy="40098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FF"/>
                </a:highlight>
              </a:rPr>
              <a:t>El moabita es una lengua </a:t>
            </a:r>
            <a:r>
              <a:rPr lang="es-ES" sz="2400" dirty="0">
                <a:highlight>
                  <a:srgbClr val="FFFFFF"/>
                </a:highlight>
              </a:rPr>
              <a:t>similar </a:t>
            </a:r>
            <a:r>
              <a:rPr lang="es-ES" dirty="0">
                <a:highlight>
                  <a:srgbClr val="FFFFFF"/>
                </a:highlight>
              </a:rPr>
              <a:t>al</a:t>
            </a:r>
            <a:r>
              <a:rPr lang="es-ES" sz="2400" dirty="0">
                <a:highlight>
                  <a:srgbClr val="FFFFFF"/>
                </a:highlight>
              </a:rPr>
              <a:t> hebreo fonéticamente</a:t>
            </a:r>
            <a:r>
              <a:rPr lang="es-ES" dirty="0">
                <a:highlight>
                  <a:srgbClr val="FFFFFF"/>
                </a:highlight>
              </a:rPr>
              <a:t>, pero tiene diferencias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FF"/>
                </a:highlight>
              </a:rPr>
              <a:t>A pesar de que la estela de Mesa tiene un corpus muy reducido, cumple la </a:t>
            </a:r>
            <a:r>
              <a:rPr lang="es-ES" sz="2400" dirty="0">
                <a:highlight>
                  <a:srgbClr val="FFFFFF"/>
                </a:highlight>
              </a:rPr>
              <a:t>ley de </a:t>
            </a:r>
            <a:r>
              <a:rPr lang="es-ES" sz="2400" dirty="0" err="1">
                <a:highlight>
                  <a:srgbClr val="FFFFFF"/>
                </a:highlight>
              </a:rPr>
              <a:t>Zipf</a:t>
            </a:r>
            <a:r>
              <a:rPr lang="es-ES" dirty="0">
                <a:highlight>
                  <a:srgbClr val="FFFFFF"/>
                </a:highlight>
              </a:rPr>
              <a:t>, no son caracteres inventados.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FF"/>
                </a:highlight>
              </a:rPr>
              <a:t>El moabita tiene </a:t>
            </a:r>
            <a:r>
              <a:rPr lang="es-ES" sz="2400" dirty="0">
                <a:highlight>
                  <a:srgbClr val="FFFFFF"/>
                </a:highlight>
              </a:rPr>
              <a:t>enclíticos</a:t>
            </a:r>
            <a:r>
              <a:rPr lang="es-ES" dirty="0">
                <a:highlight>
                  <a:srgbClr val="FFFFFF"/>
                </a:highlight>
              </a:rPr>
              <a:t> y hay preponderancia de </a:t>
            </a:r>
            <a:r>
              <a:rPr lang="es-ES" sz="2400" dirty="0">
                <a:highlight>
                  <a:srgbClr val="FFFFFF"/>
                </a:highlight>
              </a:rPr>
              <a:t>raíces trilíteras</a:t>
            </a:r>
            <a:r>
              <a:rPr lang="es-ES" sz="1400" dirty="0">
                <a:highlight>
                  <a:srgbClr val="FFFFFF"/>
                </a:highlight>
              </a:rPr>
              <a:t>. </a:t>
            </a:r>
            <a:r>
              <a:rPr lang="es-ES" dirty="0">
                <a:highlight>
                  <a:srgbClr val="FFFFFF"/>
                </a:highlight>
              </a:rPr>
              <a:t>Sugieren </a:t>
            </a:r>
            <a:r>
              <a:rPr lang="es-ES" sz="2400" dirty="0">
                <a:highlight>
                  <a:srgbClr val="FFFFFF"/>
                </a:highlight>
              </a:rPr>
              <a:t>estructura sintáctica </a:t>
            </a:r>
            <a:r>
              <a:rPr lang="es-ES" sz="1400" dirty="0">
                <a:highlight>
                  <a:srgbClr val="FFFFFF"/>
                </a:highlight>
              </a:rPr>
              <a:t>similar</a:t>
            </a:r>
            <a:r>
              <a:rPr lang="es-ES" sz="2000" dirty="0">
                <a:highlight>
                  <a:srgbClr val="FFFFFF"/>
                </a:highlight>
              </a:rPr>
              <a:t> </a:t>
            </a:r>
            <a:r>
              <a:rPr lang="es-ES" dirty="0">
                <a:highlight>
                  <a:srgbClr val="FFFFFF"/>
                </a:highlight>
              </a:rPr>
              <a:t>a otras lenguas semíticas..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FF"/>
                </a:highlight>
              </a:rPr>
              <a:t>Comparte menos raíces de lo esperado con el hebreo, pero esto puede ser por una mala limpieza de las mismas ya que ha habido lingüistas capaces de traducir esta lengua.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44212-BD5F-7A7F-C071-5FF84B6A59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6550" y="6356350"/>
            <a:ext cx="1695450" cy="365125"/>
          </a:xfrm>
        </p:spPr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3507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ECCB3E-8987-C08D-3F92-FDF09626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smtClean="0"/>
              <a:pPr rtl="0"/>
              <a:t>34</a:t>
            </a:fld>
            <a:endParaRPr lang="es-ES" dirty="0"/>
          </a:p>
        </p:txBody>
      </p:sp>
      <p:pic>
        <p:nvPicPr>
          <p:cNvPr id="8" name="Imagen 7" descr="Imagen que contiene interior, tabla, hecho de madera, libro&#10;&#10;Descripción generada automáticamente">
            <a:extLst>
              <a:ext uri="{FF2B5EF4-FFF2-40B4-BE49-F238E27FC236}">
                <a16:creationId xmlns:a16="http://schemas.microsoft.com/office/drawing/2014/main" id="{961B95F2-3D15-D2E5-1FE0-0D21BD17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4" y="1200705"/>
            <a:ext cx="4456590" cy="44565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DE762E9-6709-92FA-FA28-FC5F52765ACF}"/>
              </a:ext>
            </a:extLst>
          </p:cNvPr>
          <p:cNvSpPr txBox="1"/>
          <p:nvPr/>
        </p:nvSpPr>
        <p:spPr>
          <a:xfrm>
            <a:off x="745724" y="0"/>
            <a:ext cx="71363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+mj-lt"/>
              </a:rPr>
              <a:t>Gracias</a:t>
            </a:r>
            <a:r>
              <a:rPr lang="es-ES" sz="3600" dirty="0">
                <a:solidFill>
                  <a:schemeClr val="bg1"/>
                </a:solidFill>
                <a:latin typeface="+mj-lt"/>
              </a:rPr>
              <a:t>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370356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A49DFD55-3C28-40EF-9E31-A92D2E4017FF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CD029F0-4560-484D-64E5-4C0399DE930A}"/>
              </a:ext>
            </a:extLst>
          </p:cNvPr>
          <p:cNvSpPr txBox="1">
            <a:spLocks/>
          </p:cNvSpPr>
          <p:nvPr/>
        </p:nvSpPr>
        <p:spPr>
          <a:xfrm>
            <a:off x="4044949" y="592566"/>
            <a:ext cx="5521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700" dirty="0"/>
              <a:t>Estela de </a:t>
            </a:r>
            <a:r>
              <a:rPr lang="es-ES" sz="6000" dirty="0"/>
              <a:t>Mesa</a:t>
            </a:r>
            <a:br>
              <a:rPr lang="es-ES" sz="6000" b="1" dirty="0"/>
            </a:br>
            <a:endParaRPr lang="es-ES" sz="6000" dirty="0"/>
          </a:p>
        </p:txBody>
      </p:sp>
      <p:pic>
        <p:nvPicPr>
          <p:cNvPr id="8" name="Imagen 7" descr="Imagen que contiene puerta, lado, viejo, tabla&#10;&#10;Descripción generada automáticamente">
            <a:extLst>
              <a:ext uri="{FF2B5EF4-FFF2-40B4-BE49-F238E27FC236}">
                <a16:creationId xmlns:a16="http://schemas.microsoft.com/office/drawing/2014/main" id="{B3113CEE-1A22-F9B1-3F03-802607DD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592566"/>
            <a:ext cx="3479799" cy="5367327"/>
          </a:xfrm>
          <a:prstGeom prst="rect">
            <a:avLst/>
          </a:prstGeom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6E4FBD91-4FDE-9805-3A7B-C89B734C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28" y="1704182"/>
            <a:ext cx="3621462" cy="42280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CC7D188-525A-D30E-8568-656992FF471B}"/>
              </a:ext>
            </a:extLst>
          </p:cNvPr>
          <p:cNvSpPr txBox="1"/>
          <p:nvPr/>
        </p:nvSpPr>
        <p:spPr>
          <a:xfrm>
            <a:off x="9308687" y="5633075"/>
            <a:ext cx="61007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Reino de </a:t>
            </a:r>
            <a:r>
              <a:rPr lang="es-ES" sz="4400" dirty="0"/>
              <a:t>MOAB</a:t>
            </a:r>
            <a:br>
              <a:rPr lang="es-ES" sz="4400" b="1" dirty="0"/>
            </a:b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64946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68616"/>
            <a:ext cx="4179570" cy="63874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Hipótesis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1420428"/>
            <a:ext cx="5793413" cy="406597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dirty="0">
                <a:effectLst/>
              </a:rPr>
              <a:t>Las letras en </a:t>
            </a:r>
            <a:r>
              <a:rPr lang="es-ES" sz="2000" b="0" dirty="0" err="1">
                <a:effectLst/>
              </a:rPr>
              <a:t>protofenicio</a:t>
            </a:r>
            <a:r>
              <a:rPr lang="es-ES" sz="2000" b="0" dirty="0">
                <a:effectLst/>
              </a:rPr>
              <a:t> (o </a:t>
            </a:r>
            <a:r>
              <a:rPr lang="es-ES" sz="2000" b="0" dirty="0" err="1">
                <a:effectLst/>
              </a:rPr>
              <a:t>protohebreo</a:t>
            </a:r>
            <a:r>
              <a:rPr lang="es-ES" sz="2000" b="0" dirty="0">
                <a:effectLst/>
              </a:rPr>
              <a:t>) tienen frecuencia similar a las hebreas.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dirty="0">
                <a:effectLst/>
              </a:rPr>
              <a:t>El lenguaje estela cumple la ley de </a:t>
            </a:r>
            <a:r>
              <a:rPr lang="es-ES" sz="2000" b="0" dirty="0" err="1">
                <a:effectLst/>
              </a:rPr>
              <a:t>Zipf</a:t>
            </a:r>
            <a:r>
              <a:rPr lang="es-ES" sz="2000" b="0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dirty="0">
                <a:effectLst/>
              </a:rPr>
              <a:t>Las palabras tienen estructura de lengua semítica.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dirty="0">
                <a:effectLst/>
              </a:rPr>
              <a:t>¿Es similar al hebreo antiguo?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B29912C3-5295-9405-193B-AFB81E79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710" y="136525"/>
            <a:ext cx="10515600" cy="1325563"/>
          </a:xfrm>
        </p:spPr>
        <p:txBody>
          <a:bodyPr/>
          <a:lstStyle/>
          <a:p>
            <a:r>
              <a:rPr lang="es-ES" dirty="0"/>
              <a:t>Algunos </a:t>
            </a:r>
            <a:r>
              <a:rPr lang="es-ES" sz="4000" dirty="0"/>
              <a:t>datos generales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50D94049-C3F3-BDA4-90DB-B6651E2D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es-ES" noProof="0" smtClean="0"/>
              <a:pPr rtl="0"/>
              <a:t>6</a:t>
            </a:fld>
            <a:endParaRPr lang="es-ES" noProof="0" dirty="0"/>
          </a:p>
        </p:txBody>
      </p: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155A79A-ADE4-E262-2CF8-A0456B6F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49" y="614808"/>
            <a:ext cx="3705931" cy="562838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1E0CF28-B34B-4346-ADAB-B7536DD7A58F}"/>
              </a:ext>
            </a:extLst>
          </p:cNvPr>
          <p:cNvSpPr txBox="1"/>
          <p:nvPr/>
        </p:nvSpPr>
        <p:spPr>
          <a:xfrm>
            <a:off x="7008181" y="1705450"/>
            <a:ext cx="422577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La estela tiene </a:t>
            </a:r>
            <a:r>
              <a:rPr lang="es-ES" sz="2000" b="0" i="0" dirty="0">
                <a:effectLst/>
                <a:latin typeface="+mj-lt"/>
              </a:rPr>
              <a:t>1076 letras</a:t>
            </a:r>
          </a:p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	en un alfabeto de </a:t>
            </a:r>
            <a:r>
              <a:rPr lang="es-ES" sz="2000" dirty="0">
                <a:latin typeface="+mj-lt"/>
              </a:rPr>
              <a:t>22 letras</a:t>
            </a:r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</a:t>
            </a:r>
            <a:endParaRPr lang="es-E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</a:t>
            </a:r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onsta de </a:t>
            </a:r>
            <a:r>
              <a:rPr lang="es-ES" sz="2000" b="0" i="0" dirty="0">
                <a:effectLst/>
                <a:latin typeface="+mj-lt"/>
              </a:rPr>
              <a:t>36 frases</a:t>
            </a:r>
          </a:p>
          <a:p>
            <a:pPr algn="r"/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distribuidas en </a:t>
            </a:r>
            <a:r>
              <a:rPr lang="es-ES" sz="2000" b="0" i="0" dirty="0">
                <a:effectLst/>
                <a:latin typeface="+mj-lt"/>
              </a:rPr>
              <a:t>34 líneas</a:t>
            </a:r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</a:t>
            </a:r>
          </a:p>
          <a:p>
            <a:endParaRPr lang="es-ES" sz="2000" b="0" i="0" dirty="0">
              <a:solidFill>
                <a:schemeClr val="bg1">
                  <a:lumMod val="50000"/>
                </a:schemeClr>
              </a:solidFill>
              <a:effectLst/>
              <a:latin typeface="+mj-lt"/>
            </a:endParaRPr>
          </a:p>
          <a:p>
            <a:endParaRPr lang="es-ES" sz="2000" b="0" i="0" dirty="0">
              <a:solidFill>
                <a:schemeClr val="bg1">
                  <a:lumMod val="50000"/>
                </a:schemeClr>
              </a:solidFill>
              <a:effectLst/>
              <a:latin typeface="+mj-lt"/>
            </a:endParaRPr>
          </a:p>
          <a:p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El texto tiene </a:t>
            </a:r>
            <a:r>
              <a:rPr lang="es-ES" sz="2000" b="0" i="0" dirty="0">
                <a:effectLst/>
                <a:latin typeface="+mj-lt"/>
              </a:rPr>
              <a:t>295 palabras</a:t>
            </a:r>
          </a:p>
          <a:p>
            <a:pPr algn="r"/>
            <a:r>
              <a:rPr lang="es-ES" sz="2000" b="0" i="0" dirty="0">
                <a:effectLst/>
                <a:latin typeface="+mj-lt"/>
              </a:rPr>
              <a:t>192 palabras</a:t>
            </a:r>
            <a:r>
              <a:rPr lang="es-E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 diferentes</a:t>
            </a:r>
            <a:r>
              <a:rPr lang="es-ES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</a:t>
            </a:r>
          </a:p>
          <a:p>
            <a:endParaRPr lang="es-ES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40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49" y="1032668"/>
            <a:ext cx="6562725" cy="681831"/>
          </a:xfrm>
        </p:spPr>
        <p:txBody>
          <a:bodyPr rtlCol="0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Signos de </a:t>
            </a:r>
            <a:r>
              <a:rPr lang="es-ES" sz="4800" dirty="0"/>
              <a:t>puntuación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49DFD55-3C28-40EF-9E31-A92D2E4017FF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CBB15A18-EBDF-30C8-7932-2EB148F2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" y="2072522"/>
            <a:ext cx="11522439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5782A665-3104-0B53-B9FC-5C3D98B2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9800" y="6356350"/>
            <a:ext cx="15240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20" name="Imagen 1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4564BA-E3E3-6C08-EF28-459EEE905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43" y="965419"/>
            <a:ext cx="2194657" cy="5412134"/>
          </a:xfrm>
          <a:prstGeom prst="rect">
            <a:avLst/>
          </a:prstGeom>
        </p:spPr>
      </p:pic>
      <p:pic>
        <p:nvPicPr>
          <p:cNvPr id="22" name="Imagen 21" descr="Gráfico&#10;&#10;Descripción generada automáticamente">
            <a:extLst>
              <a:ext uri="{FF2B5EF4-FFF2-40B4-BE49-F238E27FC236}">
                <a16:creationId xmlns:a16="http://schemas.microsoft.com/office/drawing/2014/main" id="{9E1D131D-F116-D67E-8209-2C56FE0C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00" y="965419"/>
            <a:ext cx="1797288" cy="541213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6201D67-7CED-0694-4C0F-922821A9B3EB}"/>
              </a:ext>
            </a:extLst>
          </p:cNvPr>
          <p:cNvSpPr txBox="1"/>
          <p:nvPr/>
        </p:nvSpPr>
        <p:spPr>
          <a:xfrm>
            <a:off x="3425057" y="319088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Comparación de frecuencia de letras (en porcentaje) en la estela de Mesa (izquierda) respecto a la frecuencia de letras hebreas en el Antiguo Testamento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39F05-8EC9-2005-7374-6E467A9F8AAF}"/>
              </a:ext>
            </a:extLst>
          </p:cNvPr>
          <p:cNvSpPr txBox="1"/>
          <p:nvPr/>
        </p:nvSpPr>
        <p:spPr>
          <a:xfrm>
            <a:off x="7137200" y="6335593"/>
            <a:ext cx="136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moabita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C4B966-5768-FD01-22BC-A32562FED94C}"/>
              </a:ext>
            </a:extLst>
          </p:cNvPr>
          <p:cNvSpPr txBox="1"/>
          <p:nvPr/>
        </p:nvSpPr>
        <p:spPr>
          <a:xfrm>
            <a:off x="9159143" y="6356350"/>
            <a:ext cx="340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Hebreo antiguo</a:t>
            </a:r>
          </a:p>
        </p:txBody>
      </p:sp>
    </p:spTree>
    <p:extLst>
      <p:ext uri="{BB962C8B-B14F-4D97-AF65-F5344CB8AC3E}">
        <p14:creationId xmlns:p14="http://schemas.microsoft.com/office/powerpoint/2010/main" val="222427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5782A665-3104-0B53-B9FC-5C3D98B2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9800" y="6356350"/>
            <a:ext cx="1524000" cy="365125"/>
          </a:xfrm>
        </p:spPr>
        <p:txBody>
          <a:bodyPr/>
          <a:lstStyle/>
          <a:p>
            <a:pPr rtl="0"/>
            <a:fld id="{A49DFD55-3C28-40EF-9E31-A92D2E4017FF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20" name="Imagen 1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4564BA-E3E3-6C08-EF28-459EEE905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43" y="965419"/>
            <a:ext cx="2194657" cy="5412134"/>
          </a:xfrm>
          <a:prstGeom prst="rect">
            <a:avLst/>
          </a:prstGeom>
        </p:spPr>
      </p:pic>
      <p:pic>
        <p:nvPicPr>
          <p:cNvPr id="22" name="Imagen 21" descr="Gráfico&#10;&#10;Descripción generada automáticamente">
            <a:extLst>
              <a:ext uri="{FF2B5EF4-FFF2-40B4-BE49-F238E27FC236}">
                <a16:creationId xmlns:a16="http://schemas.microsoft.com/office/drawing/2014/main" id="{9E1D131D-F116-D67E-8209-2C56FE0C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00" y="965419"/>
            <a:ext cx="1797288" cy="541213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6201D67-7CED-0694-4C0F-922821A9B3EB}"/>
              </a:ext>
            </a:extLst>
          </p:cNvPr>
          <p:cNvSpPr txBox="1"/>
          <p:nvPr/>
        </p:nvSpPr>
        <p:spPr>
          <a:xfrm>
            <a:off x="3425057" y="319088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Comparación de frecuencia de letras (en porcentaje) en la estela de Mesa (izquierda) respecto a la frecuencia de letras hebreas en el Antiguo Testamento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870F109-8F58-563E-074F-9ABC3714A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59" y="986622"/>
            <a:ext cx="2226542" cy="5390931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E90B6F3-622F-A32F-F58F-B7EE1FFB6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057" y="965865"/>
            <a:ext cx="2242686" cy="54328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9239F05-8EC9-2005-7374-6E467A9F8AAF}"/>
              </a:ext>
            </a:extLst>
          </p:cNvPr>
          <p:cNvSpPr txBox="1"/>
          <p:nvPr/>
        </p:nvSpPr>
        <p:spPr>
          <a:xfrm>
            <a:off x="7137200" y="6335593"/>
            <a:ext cx="136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moabita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EC5410-40DF-8FF0-8719-D62D7D0AD119}"/>
              </a:ext>
            </a:extLst>
          </p:cNvPr>
          <p:cNvSpPr txBox="1"/>
          <p:nvPr/>
        </p:nvSpPr>
        <p:spPr>
          <a:xfrm>
            <a:off x="973859" y="6356350"/>
            <a:ext cx="123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moabita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74D4C0-C654-C31A-C076-5335289FD236}"/>
              </a:ext>
            </a:extLst>
          </p:cNvPr>
          <p:cNvSpPr txBox="1"/>
          <p:nvPr/>
        </p:nvSpPr>
        <p:spPr>
          <a:xfrm>
            <a:off x="3425057" y="6377553"/>
            <a:ext cx="14707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Hebreo antiguo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C4B966-5768-FD01-22BC-A32562FED94C}"/>
              </a:ext>
            </a:extLst>
          </p:cNvPr>
          <p:cNvSpPr txBox="1"/>
          <p:nvPr/>
        </p:nvSpPr>
        <p:spPr>
          <a:xfrm>
            <a:off x="9159143" y="6356350"/>
            <a:ext cx="340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Hebreo antiguo</a:t>
            </a:r>
          </a:p>
        </p:txBody>
      </p:sp>
    </p:spTree>
    <p:extLst>
      <p:ext uri="{BB962C8B-B14F-4D97-AF65-F5344CB8AC3E}">
        <p14:creationId xmlns:p14="http://schemas.microsoft.com/office/powerpoint/2010/main" val="38355319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8_TF67328976_Win32" id="{D5EDCF28-C96A-41D3-972E-C25DEE2A1381}" vid="{9645DA6E-4F5C-4F75-8DC4-570176E78F7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{6DCFC044-BBE6-465F-AB08-C06398125CA8}tf67328976_win32</Template>
  <TotalTime>182</TotalTime>
  <Words>936</Words>
  <Application>Microsoft Office PowerPoint</Application>
  <PresentationFormat>Panorámica</PresentationFormat>
  <Paragraphs>161</Paragraphs>
  <Slides>34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Tenorite</vt:lpstr>
      <vt:lpstr>Tema de Office</vt:lpstr>
      <vt:lpstr>C2 en moabita</vt:lpstr>
      <vt:lpstr>Charles Simon Clermont-Ganneau   </vt:lpstr>
      <vt:lpstr>Presentación de PowerPoint</vt:lpstr>
      <vt:lpstr>Presentación de PowerPoint</vt:lpstr>
      <vt:lpstr>Hipótesis</vt:lpstr>
      <vt:lpstr>Algunos datos generales</vt:lpstr>
      <vt:lpstr>Signos de puntuación</vt:lpstr>
      <vt:lpstr>Presentación de PowerPoint</vt:lpstr>
      <vt:lpstr>Presentación de PowerPoint</vt:lpstr>
      <vt:lpstr>Presentación de PowerPoint</vt:lpstr>
      <vt:lpstr>Conclusión de estudio por letras</vt:lpstr>
      <vt:lpstr>Estudio por palabras: la ley de Zipf</vt:lpstr>
      <vt:lpstr>Estudio por palabras: la ley de Zipf</vt:lpstr>
      <vt:lpstr>Ley de Zipf en moabita, hebreo y arameo</vt:lpstr>
      <vt:lpstr>Conclusión</vt:lpstr>
      <vt:lpstr>Estudio por palabras: Raíces</vt:lpstr>
      <vt:lpstr>Estudio por palabras: Raíces</vt:lpstr>
      <vt:lpstr>Estudio por palabras: Raíces</vt:lpstr>
      <vt:lpstr>Estudio por palabras: Raíces</vt:lpstr>
      <vt:lpstr>Nubes de palabras</vt:lpstr>
      <vt:lpstr>Problema: Los enclíticos</vt:lpstr>
      <vt:lpstr>Inicio de palabras más comunes</vt:lpstr>
      <vt:lpstr>Inicio de palabras más comunes</vt:lpstr>
      <vt:lpstr>Letras de Inicio más comunes</vt:lpstr>
      <vt:lpstr>Final de palabra más común</vt:lpstr>
      <vt:lpstr>Final de palabra más común</vt:lpstr>
      <vt:lpstr>Letras de Inicio y final más comunes</vt:lpstr>
      <vt:lpstr>Raíces de palabras sin enclíticos más comunes en lenguas semíticas</vt:lpstr>
      <vt:lpstr>Nubes de palabras</vt:lpstr>
      <vt:lpstr>Nubes de palabras</vt:lpstr>
      <vt:lpstr>Presentación de PowerPoint</vt:lpstr>
      <vt:lpstr>Presentación de PowerPoint</vt:lpstr>
      <vt:lpstr>Conclusiones: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 en moabita</dc:title>
  <dc:creator>Raimundo Sieso</dc:creator>
  <cp:lastModifiedBy>Raimundo Sieso</cp:lastModifiedBy>
  <cp:revision>4</cp:revision>
  <dcterms:created xsi:type="dcterms:W3CDTF">2023-10-25T15:53:03Z</dcterms:created>
  <dcterms:modified xsi:type="dcterms:W3CDTF">2023-10-25T18:55:49Z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